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1aedf50d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1aedf50d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1aedf50d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1aedf50d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1aedf50d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1aedf50d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1aedf50d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1aedf50d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1aedf50d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1aedf50d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1aedf50d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1aedf50d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01aedf50d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01aedf50d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1aedf50d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1aedf50d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1aedf50d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1aedf50d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1aedf50d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1aedf50d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1aedf50d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1aedf50d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1aedf50d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1aedf50d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1aedf50d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1aedf50d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5.jpg"/><Relationship Id="rId5"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6.jp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55" name="Google Shape;55;p13"/>
          <p:cNvSpPr txBox="1"/>
          <p:nvPr>
            <p:ph type="ctrTitle"/>
          </p:nvPr>
        </p:nvSpPr>
        <p:spPr>
          <a:xfrm>
            <a:off x="311700" y="1602450"/>
            <a:ext cx="8520600" cy="1938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Biological Big Data Mining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129" name="Google Shape;129;p22"/>
          <p:cNvSpPr txBox="1"/>
          <p:nvPr>
            <p:ph type="ctrTitle"/>
          </p:nvPr>
        </p:nvSpPr>
        <p:spPr>
          <a:xfrm>
            <a:off x="311700" y="204125"/>
            <a:ext cx="85206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400"/>
              <a:t>Protein structure prediction</a:t>
            </a:r>
            <a:endParaRPr sz="2400"/>
          </a:p>
        </p:txBody>
      </p:sp>
      <p:sp>
        <p:nvSpPr>
          <p:cNvPr id="130" name="Google Shape;130;p22"/>
          <p:cNvSpPr txBox="1"/>
          <p:nvPr/>
        </p:nvSpPr>
        <p:spPr>
          <a:xfrm>
            <a:off x="311700" y="4283025"/>
            <a:ext cx="83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The amino acid sequence of a protein (so-called, primary structure) can be easily determined from the sequence on the gene that codes for it. In most of the cases, this primary structure uniquely determines a structure in its native environment.</a:t>
            </a:r>
            <a:endParaRPr sz="1000">
              <a:solidFill>
                <a:schemeClr val="dk1"/>
              </a:solidFill>
            </a:endParaRPr>
          </a:p>
        </p:txBody>
      </p:sp>
      <p:pic>
        <p:nvPicPr>
          <p:cNvPr descr="How do you identify the genes in a genome? | Facts | yourgenome.org" id="131" name="Google Shape;131;p22"/>
          <p:cNvPicPr preferRelativeResize="0"/>
          <p:nvPr/>
        </p:nvPicPr>
        <p:blipFill rotWithShape="1">
          <a:blip r:embed="rId4">
            <a:alphaModFix/>
          </a:blip>
          <a:srcRect b="0" l="25419" r="21033" t="0"/>
          <a:stretch/>
        </p:blipFill>
        <p:spPr>
          <a:xfrm>
            <a:off x="498700" y="1014325"/>
            <a:ext cx="3070450" cy="2914800"/>
          </a:xfrm>
          <a:prstGeom prst="rect">
            <a:avLst/>
          </a:prstGeom>
          <a:noFill/>
          <a:ln>
            <a:noFill/>
          </a:ln>
        </p:spPr>
      </p:pic>
      <p:sp>
        <p:nvSpPr>
          <p:cNvPr id="132" name="Google Shape;132;p22"/>
          <p:cNvSpPr/>
          <p:nvPr/>
        </p:nvSpPr>
        <p:spPr>
          <a:xfrm>
            <a:off x="3814200" y="2141500"/>
            <a:ext cx="1515600" cy="107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2"/>
          <p:cNvPicPr preferRelativeResize="0"/>
          <p:nvPr/>
        </p:nvPicPr>
        <p:blipFill>
          <a:blip r:embed="rId5">
            <a:alphaModFix/>
          </a:blip>
          <a:stretch>
            <a:fillRect/>
          </a:stretch>
        </p:blipFill>
        <p:spPr>
          <a:xfrm>
            <a:off x="5446524" y="1421422"/>
            <a:ext cx="3295551" cy="251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139" name="Google Shape;139;p23"/>
          <p:cNvSpPr txBox="1"/>
          <p:nvPr>
            <p:ph type="ctrTitle"/>
          </p:nvPr>
        </p:nvSpPr>
        <p:spPr>
          <a:xfrm>
            <a:off x="311700" y="204125"/>
            <a:ext cx="85206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400"/>
              <a:t>High-throughput Image Analysis</a:t>
            </a:r>
            <a:endParaRPr sz="2400"/>
          </a:p>
        </p:txBody>
      </p:sp>
      <p:sp>
        <p:nvSpPr>
          <p:cNvPr id="140" name="Google Shape;140;p23"/>
          <p:cNvSpPr txBox="1"/>
          <p:nvPr/>
        </p:nvSpPr>
        <p:spPr>
          <a:xfrm>
            <a:off x="311700" y="4283025"/>
            <a:ext cx="83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Computational technologies are used to accelerate or fully automate the processing, quantification and analysis of large amounts of high-information-content biomedical images.</a:t>
            </a:r>
            <a:endParaRPr sz="1000">
              <a:solidFill>
                <a:schemeClr val="dk1"/>
              </a:solidFill>
            </a:endParaRPr>
          </a:p>
        </p:txBody>
      </p:sp>
      <p:pic>
        <p:nvPicPr>
          <p:cNvPr descr="Machine learning and complex biological data | Genome Biology | Full Text" id="141" name="Google Shape;141;p23"/>
          <p:cNvPicPr preferRelativeResize="0"/>
          <p:nvPr/>
        </p:nvPicPr>
        <p:blipFill>
          <a:blip r:embed="rId4">
            <a:alphaModFix/>
          </a:blip>
          <a:stretch>
            <a:fillRect/>
          </a:stretch>
        </p:blipFill>
        <p:spPr>
          <a:xfrm>
            <a:off x="1054825" y="1114100"/>
            <a:ext cx="6815651" cy="291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147" name="Google Shape;147;p24"/>
          <p:cNvSpPr txBox="1"/>
          <p:nvPr>
            <p:ph type="ctrTitle"/>
          </p:nvPr>
        </p:nvSpPr>
        <p:spPr>
          <a:xfrm>
            <a:off x="311700" y="204125"/>
            <a:ext cx="85206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400"/>
              <a:t>Challenges of Data Mining</a:t>
            </a:r>
            <a:endParaRPr sz="2400"/>
          </a:p>
        </p:txBody>
      </p:sp>
      <p:sp>
        <p:nvSpPr>
          <p:cNvPr id="148" name="Google Shape;148;p24"/>
          <p:cNvSpPr txBox="1"/>
          <p:nvPr/>
        </p:nvSpPr>
        <p:spPr>
          <a:xfrm>
            <a:off x="430250" y="870300"/>
            <a:ext cx="7969500" cy="3911400"/>
          </a:xfrm>
          <a:prstGeom prst="rect">
            <a:avLst/>
          </a:prstGeom>
          <a:noFill/>
          <a:ln>
            <a:noFill/>
          </a:ln>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Mining various and new kinds of knowledge.</a:t>
            </a:r>
            <a:endParaRPr/>
          </a:p>
          <a:p>
            <a:pPr indent="-317500" lvl="0" marL="457200" rtl="0" algn="l">
              <a:lnSpc>
                <a:spcPct val="200000"/>
              </a:lnSpc>
              <a:spcBef>
                <a:spcPts val="0"/>
              </a:spcBef>
              <a:spcAft>
                <a:spcPts val="0"/>
              </a:spcAft>
              <a:buSzPts val="1400"/>
              <a:buChar char="●"/>
            </a:pPr>
            <a:r>
              <a:rPr lang="en"/>
              <a:t>Mining knowledge in multidimensional space.</a:t>
            </a:r>
            <a:endParaRPr/>
          </a:p>
          <a:p>
            <a:pPr indent="-317500" lvl="0" marL="457200" rtl="0" algn="l">
              <a:lnSpc>
                <a:spcPct val="200000"/>
              </a:lnSpc>
              <a:spcBef>
                <a:spcPts val="0"/>
              </a:spcBef>
              <a:spcAft>
                <a:spcPts val="0"/>
              </a:spcAft>
              <a:buSzPts val="1400"/>
              <a:buChar char="●"/>
            </a:pPr>
            <a:r>
              <a:rPr lang="en"/>
              <a:t>Handling uncertainty, noise or incompleteness of data.</a:t>
            </a:r>
            <a:endParaRPr/>
          </a:p>
          <a:p>
            <a:pPr indent="-317500" lvl="0" marL="457200" rtl="0" algn="l">
              <a:lnSpc>
                <a:spcPct val="200000"/>
              </a:lnSpc>
              <a:spcBef>
                <a:spcPts val="0"/>
              </a:spcBef>
              <a:spcAft>
                <a:spcPts val="0"/>
              </a:spcAft>
              <a:buSzPts val="1400"/>
              <a:buChar char="●"/>
            </a:pPr>
            <a:r>
              <a:rPr lang="en"/>
              <a:t>Presentation and visualization of data mining results.</a:t>
            </a:r>
            <a:endParaRPr/>
          </a:p>
          <a:p>
            <a:pPr indent="-317500" lvl="0" marL="457200" rtl="0" algn="l">
              <a:lnSpc>
                <a:spcPct val="200000"/>
              </a:lnSpc>
              <a:spcBef>
                <a:spcPts val="0"/>
              </a:spcBef>
              <a:spcAft>
                <a:spcPts val="0"/>
              </a:spcAft>
              <a:buSzPts val="1400"/>
              <a:buChar char="●"/>
            </a:pPr>
            <a:r>
              <a:rPr lang="en"/>
              <a:t>Efficiency and scalability of data mining algorithms.</a:t>
            </a:r>
            <a:endParaRPr/>
          </a:p>
          <a:p>
            <a:pPr indent="-317500" lvl="0" marL="457200" rtl="0" algn="l">
              <a:lnSpc>
                <a:spcPct val="200000"/>
              </a:lnSpc>
              <a:spcBef>
                <a:spcPts val="0"/>
              </a:spcBef>
              <a:spcAft>
                <a:spcPts val="0"/>
              </a:spcAft>
              <a:buSzPts val="1400"/>
              <a:buChar char="●"/>
            </a:pPr>
            <a:r>
              <a:rPr lang="en"/>
              <a:t>Cloud computing and cluster computing.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154" name="Google Shape;154;p25"/>
          <p:cNvSpPr txBox="1"/>
          <p:nvPr>
            <p:ph type="ctrTitle"/>
          </p:nvPr>
        </p:nvSpPr>
        <p:spPr>
          <a:xfrm>
            <a:off x="311700" y="204125"/>
            <a:ext cx="85206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400"/>
              <a:t>Bibliography</a:t>
            </a:r>
            <a:endParaRPr sz="2400"/>
          </a:p>
        </p:txBody>
      </p:sp>
      <p:sp>
        <p:nvSpPr>
          <p:cNvPr id="155" name="Google Shape;155;p25"/>
          <p:cNvSpPr txBox="1"/>
          <p:nvPr/>
        </p:nvSpPr>
        <p:spPr>
          <a:xfrm>
            <a:off x="430250" y="870300"/>
            <a:ext cx="7969500" cy="3911400"/>
          </a:xfrm>
          <a:prstGeom prst="rect">
            <a:avLst/>
          </a:prstGeom>
          <a:noFill/>
          <a:ln>
            <a:noFill/>
          </a:ln>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Khaliz Raza: Application of data mining in bioinformatics,</a:t>
            </a:r>
            <a:endParaRPr/>
          </a:p>
          <a:p>
            <a:pPr indent="-317500" lvl="0" marL="457200" rtl="0" algn="l">
              <a:lnSpc>
                <a:spcPct val="200000"/>
              </a:lnSpc>
              <a:spcBef>
                <a:spcPts val="0"/>
              </a:spcBef>
              <a:spcAft>
                <a:spcPts val="0"/>
              </a:spcAft>
              <a:buSzPts val="1400"/>
              <a:buChar char="●"/>
            </a:pPr>
            <a:r>
              <a:rPr lang="en"/>
              <a:t>Yixue Li, Luonan Chen : Big Biological Data: Challenges and Opportunities,</a:t>
            </a:r>
            <a:endParaRPr/>
          </a:p>
          <a:p>
            <a:pPr indent="-317500" lvl="0" marL="457200" rtl="0" algn="l">
              <a:lnSpc>
                <a:spcPct val="200000"/>
              </a:lnSpc>
              <a:spcBef>
                <a:spcPts val="0"/>
              </a:spcBef>
              <a:spcAft>
                <a:spcPts val="0"/>
              </a:spcAft>
              <a:buSzPts val="1400"/>
              <a:buChar char="●"/>
            </a:pPr>
            <a:r>
              <a:rPr lang="en"/>
              <a:t>George Tzanis : Biological and Medical Big Data Mining,</a:t>
            </a:r>
            <a:endParaRPr/>
          </a:p>
          <a:p>
            <a:pPr indent="-317500" lvl="0" marL="457200" rtl="0" algn="l">
              <a:lnSpc>
                <a:spcPct val="200000"/>
              </a:lnSpc>
              <a:spcBef>
                <a:spcPts val="0"/>
              </a:spcBef>
              <a:spcAft>
                <a:spcPts val="0"/>
              </a:spcAft>
              <a:buSzPts val="1400"/>
              <a:buChar char="●"/>
            </a:pPr>
            <a:r>
              <a:rPr lang="en"/>
              <a:t>Wikipedia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161" name="Google Shape;161;p26"/>
          <p:cNvSpPr txBox="1"/>
          <p:nvPr>
            <p:ph type="ctrTitle"/>
          </p:nvPr>
        </p:nvSpPr>
        <p:spPr>
          <a:xfrm>
            <a:off x="311700" y="1417350"/>
            <a:ext cx="8520600" cy="230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t>Thank You</a:t>
            </a:r>
            <a:endParaRPr sz="5300"/>
          </a:p>
          <a:p>
            <a:pPr indent="0" lvl="0" marL="0" rtl="0" algn="ctr">
              <a:spcBef>
                <a:spcPts val="0"/>
              </a:spcBef>
              <a:spcAft>
                <a:spcPts val="0"/>
              </a:spcAft>
              <a:buNone/>
            </a:pPr>
            <a:r>
              <a:t/>
            </a:r>
            <a:endParaRPr sz="5300"/>
          </a:p>
          <a:p>
            <a:pPr indent="0" lvl="0" marL="0" rtl="0" algn="ctr">
              <a:spcBef>
                <a:spcPts val="0"/>
              </a:spcBef>
              <a:spcAft>
                <a:spcPts val="0"/>
              </a:spcAft>
              <a:buNone/>
            </a:pPr>
            <a:r>
              <a:rPr lang="en" sz="3200"/>
              <a:t>Questions?</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61" name="Google Shape;61;p14"/>
          <p:cNvSpPr txBox="1"/>
          <p:nvPr>
            <p:ph type="ctrTitle"/>
          </p:nvPr>
        </p:nvSpPr>
        <p:spPr>
          <a:xfrm>
            <a:off x="311700" y="391125"/>
            <a:ext cx="8520600" cy="369300"/>
          </a:xfrm>
          <a:prstGeom prst="rect">
            <a:avLst/>
          </a:prstGeom>
        </p:spPr>
        <p:txBody>
          <a:bodyPr anchorCtr="0" anchor="ctr"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en" sz="1200"/>
              <a:t>Data collection and data analysis were actually taking place from ancient time, even if they were in a primitive form.  </a:t>
            </a:r>
            <a:endParaRPr/>
          </a:p>
        </p:txBody>
      </p:sp>
      <p:sp>
        <p:nvSpPr>
          <p:cNvPr id="62" name="Google Shape;62;p14"/>
          <p:cNvSpPr txBox="1"/>
          <p:nvPr>
            <p:ph type="ctrTitle"/>
          </p:nvPr>
        </p:nvSpPr>
        <p:spPr>
          <a:xfrm>
            <a:off x="311700" y="3848675"/>
            <a:ext cx="8520600" cy="581700"/>
          </a:xfrm>
          <a:prstGeom prst="rect">
            <a:avLst/>
          </a:prstGeom>
        </p:spPr>
        <p:txBody>
          <a:bodyPr anchorCtr="0" anchor="ctr" bIns="91425" lIns="91425" spcFirstLastPara="1" rIns="91425" wrap="square" tIns="91425">
            <a:spAutoFit/>
          </a:bodyPr>
          <a:lstStyle/>
          <a:p>
            <a:pPr indent="0" lvl="0" marL="0" rtl="0" algn="l">
              <a:lnSpc>
                <a:spcPct val="115000"/>
              </a:lnSpc>
              <a:spcBef>
                <a:spcPts val="1200"/>
              </a:spcBef>
              <a:spcAft>
                <a:spcPts val="1200"/>
              </a:spcAft>
              <a:buNone/>
            </a:pPr>
            <a:r>
              <a:rPr lang="en" sz="1200"/>
              <a:t>Many ancient human civilizations had gained important knowledge by observing the planets and the stars. By analyzing these observations they were able to accurately predict the time of the seasonal changes over a year.</a:t>
            </a:r>
            <a:endParaRPr sz="1200"/>
          </a:p>
        </p:txBody>
      </p:sp>
      <p:pic>
        <p:nvPicPr>
          <p:cNvPr descr="19-th century illustration of a scene where ancient Greeks observing the  stars. Published in Novoveki Izumi u znanosti, obrtu i umjetnosti by dr.  Bogo Stock Photo - Alamy" id="63" name="Google Shape;63;p14"/>
          <p:cNvPicPr preferRelativeResize="0"/>
          <p:nvPr/>
        </p:nvPicPr>
        <p:blipFill rotWithShape="1">
          <a:blip r:embed="rId4">
            <a:alphaModFix/>
          </a:blip>
          <a:srcRect b="12804" l="0" r="0" t="-6402"/>
          <a:stretch/>
        </p:blipFill>
        <p:spPr>
          <a:xfrm>
            <a:off x="565950" y="889850"/>
            <a:ext cx="3273075" cy="2317525"/>
          </a:xfrm>
          <a:prstGeom prst="rect">
            <a:avLst/>
          </a:prstGeom>
          <a:noFill/>
          <a:ln>
            <a:noFill/>
          </a:ln>
        </p:spPr>
      </p:pic>
      <p:pic>
        <p:nvPicPr>
          <p:cNvPr descr="Agriculture &amp;amp; Food in Central Region – Famintos Delivery" id="64" name="Google Shape;64;p14"/>
          <p:cNvPicPr preferRelativeResize="0"/>
          <p:nvPr/>
        </p:nvPicPr>
        <p:blipFill>
          <a:blip r:embed="rId5">
            <a:alphaModFix/>
          </a:blip>
          <a:stretch>
            <a:fillRect/>
          </a:stretch>
        </p:blipFill>
        <p:spPr>
          <a:xfrm>
            <a:off x="4713275" y="1065850"/>
            <a:ext cx="3119324" cy="214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70" name="Google Shape;70;p15"/>
          <p:cNvSpPr txBox="1"/>
          <p:nvPr/>
        </p:nvSpPr>
        <p:spPr>
          <a:xfrm>
            <a:off x="123050" y="4024675"/>
            <a:ext cx="8755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chemeClr val="dk1"/>
                </a:solidFill>
              </a:rPr>
              <a:t>In the 20</a:t>
            </a:r>
            <a:r>
              <a:rPr lang="en" sz="800">
                <a:solidFill>
                  <a:schemeClr val="dk1"/>
                </a:solidFill>
              </a:rPr>
              <a:t>th </a:t>
            </a:r>
            <a:r>
              <a:rPr lang="en" sz="1200">
                <a:solidFill>
                  <a:schemeClr val="dk1"/>
                </a:solidFill>
              </a:rPr>
              <a:t>century the important discoveries concerning DNA, such as the clarification of the correct double-helix model of DNA structure (Watson &amp; Crick, 1953) established molecular biology as one of the most important research fields of biology. These discoveries attracted much attention and changed the direction of research in biology, as well as in medicine. </a:t>
            </a:r>
            <a:endParaRPr/>
          </a:p>
        </p:txBody>
      </p:sp>
      <p:pic>
        <p:nvPicPr>
          <p:cNvPr descr="Watson and Crick: Controversy, Immodesty, DNA, and Books." id="71" name="Google Shape;71;p15"/>
          <p:cNvPicPr preferRelativeResize="0"/>
          <p:nvPr/>
        </p:nvPicPr>
        <p:blipFill>
          <a:blip r:embed="rId4">
            <a:alphaModFix/>
          </a:blip>
          <a:stretch>
            <a:fillRect/>
          </a:stretch>
        </p:blipFill>
        <p:spPr>
          <a:xfrm>
            <a:off x="400925" y="479150"/>
            <a:ext cx="3023339" cy="3028950"/>
          </a:xfrm>
          <a:prstGeom prst="rect">
            <a:avLst/>
          </a:prstGeom>
          <a:noFill/>
          <a:ln>
            <a:noFill/>
          </a:ln>
        </p:spPr>
      </p:pic>
      <p:pic>
        <p:nvPicPr>
          <p:cNvPr descr="Dna Helix Photograph by Alfred Pasieka/science Photo Library" id="72" name="Google Shape;72;p15"/>
          <p:cNvPicPr preferRelativeResize="0"/>
          <p:nvPr/>
        </p:nvPicPr>
        <p:blipFill>
          <a:blip r:embed="rId5">
            <a:alphaModFix/>
          </a:blip>
          <a:stretch>
            <a:fillRect/>
          </a:stretch>
        </p:blipFill>
        <p:spPr>
          <a:xfrm>
            <a:off x="3784300" y="479150"/>
            <a:ext cx="4767795" cy="3028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78" name="Google Shape;78;p16"/>
          <p:cNvSpPr txBox="1"/>
          <p:nvPr/>
        </p:nvSpPr>
        <p:spPr>
          <a:xfrm>
            <a:off x="152400" y="152400"/>
            <a:ext cx="8679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chemeClr val="dk1"/>
                </a:solidFill>
              </a:rPr>
              <a:t>The central dogma of molecular biology, as coined and re-stated by Francis Crick (1958; 1970), describes the flow of the biological information </a:t>
            </a:r>
            <a:endParaRPr/>
          </a:p>
        </p:txBody>
      </p:sp>
      <p:sp>
        <p:nvSpPr>
          <p:cNvPr id="79" name="Google Shape;79;p16"/>
          <p:cNvSpPr txBox="1"/>
          <p:nvPr/>
        </p:nvSpPr>
        <p:spPr>
          <a:xfrm>
            <a:off x="4572000" y="1516150"/>
            <a:ext cx="3915900" cy="262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200">
                <a:solidFill>
                  <a:schemeClr val="dk1"/>
                </a:solidFill>
              </a:rPr>
              <a:t>The general transfers that take place in most organisms are described by the filled arrows. In particular, DNA is transcribed into RNA that is finally translated into protein. The circular arrow around DNA denotes its replicability. </a:t>
            </a:r>
            <a:endParaRPr/>
          </a:p>
        </p:txBody>
      </p:sp>
      <p:pic>
        <p:nvPicPr>
          <p:cNvPr descr="What is the 'Central Dogma'? | Facts | yourgenome.org" id="80" name="Google Shape;80;p16"/>
          <p:cNvPicPr preferRelativeResize="0"/>
          <p:nvPr/>
        </p:nvPicPr>
        <p:blipFill>
          <a:blip r:embed="rId4">
            <a:alphaModFix/>
          </a:blip>
          <a:stretch>
            <a:fillRect/>
          </a:stretch>
        </p:blipFill>
        <p:spPr>
          <a:xfrm>
            <a:off x="1163625" y="674700"/>
            <a:ext cx="2698875" cy="431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86" name="Google Shape;86;p17"/>
          <p:cNvSpPr txBox="1"/>
          <p:nvPr>
            <p:ph type="ctrTitle"/>
          </p:nvPr>
        </p:nvSpPr>
        <p:spPr>
          <a:xfrm>
            <a:off x="311700" y="262775"/>
            <a:ext cx="85206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1200"/>
              <a:t>Data mining emerged in order to cope with the challenges that traditional data analysis techniques where facing up when dealing with large amounts of often peculiar data.</a:t>
            </a:r>
            <a:endParaRPr/>
          </a:p>
        </p:txBody>
      </p:sp>
      <p:pic>
        <p:nvPicPr>
          <p:cNvPr id="87" name="Google Shape;87;p17"/>
          <p:cNvPicPr preferRelativeResize="0"/>
          <p:nvPr/>
        </p:nvPicPr>
        <p:blipFill>
          <a:blip r:embed="rId4">
            <a:alphaModFix/>
          </a:blip>
          <a:stretch>
            <a:fillRect/>
          </a:stretch>
        </p:blipFill>
        <p:spPr>
          <a:xfrm>
            <a:off x="1971387" y="982738"/>
            <a:ext cx="5201225" cy="3178026"/>
          </a:xfrm>
          <a:prstGeom prst="rect">
            <a:avLst/>
          </a:prstGeom>
          <a:noFill/>
          <a:ln>
            <a:noFill/>
          </a:ln>
        </p:spPr>
      </p:pic>
      <p:sp>
        <p:nvSpPr>
          <p:cNvPr id="88" name="Google Shape;88;p17"/>
          <p:cNvSpPr txBox="1"/>
          <p:nvPr/>
        </p:nvSpPr>
        <p:spPr>
          <a:xfrm>
            <a:off x="479150" y="4283000"/>
            <a:ext cx="840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The pre-processing phase usually includes the selection of an appropriate portion of data, the cleaning of the selected data, as well as the transformation of data. The post-processing phase deals with the management of the produced patterns and models and focuses on the evaluation and interpretation of data mining results. </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94" name="Google Shape;94;p18"/>
          <p:cNvSpPr txBox="1"/>
          <p:nvPr/>
        </p:nvSpPr>
        <p:spPr>
          <a:xfrm>
            <a:off x="361200" y="195575"/>
            <a:ext cx="842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The most common data mining tasks are classification, regression, clustering, and association rules mining </a:t>
            </a:r>
            <a:r>
              <a:rPr lang="en" sz="1100">
                <a:solidFill>
                  <a:schemeClr val="dk1"/>
                </a:solidFill>
              </a:rPr>
              <a:t>	</a:t>
            </a:r>
            <a:endParaRPr sz="1100">
              <a:solidFill>
                <a:schemeClr val="dk1"/>
              </a:solidFill>
            </a:endParaRPr>
          </a:p>
        </p:txBody>
      </p:sp>
      <p:pic>
        <p:nvPicPr>
          <p:cNvPr descr="Machine Learning Classifiers. What is classification? | by Sidath Asiri |  Towards Data Science" id="95" name="Google Shape;95;p18"/>
          <p:cNvPicPr preferRelativeResize="0"/>
          <p:nvPr/>
        </p:nvPicPr>
        <p:blipFill>
          <a:blip r:embed="rId4">
            <a:alphaModFix/>
          </a:blip>
          <a:stretch>
            <a:fillRect/>
          </a:stretch>
        </p:blipFill>
        <p:spPr>
          <a:xfrm>
            <a:off x="831225" y="713850"/>
            <a:ext cx="2833199" cy="1698042"/>
          </a:xfrm>
          <a:prstGeom prst="rect">
            <a:avLst/>
          </a:prstGeom>
          <a:noFill/>
          <a:ln>
            <a:noFill/>
          </a:ln>
        </p:spPr>
      </p:pic>
      <p:pic>
        <p:nvPicPr>
          <p:cNvPr descr="Clustering example with intra-and-inter-clustering illustrations | Download  Scientific Diagram" id="96" name="Google Shape;96;p18"/>
          <p:cNvPicPr preferRelativeResize="0"/>
          <p:nvPr/>
        </p:nvPicPr>
        <p:blipFill>
          <a:blip r:embed="rId5">
            <a:alphaModFix/>
          </a:blip>
          <a:stretch>
            <a:fillRect/>
          </a:stretch>
        </p:blipFill>
        <p:spPr>
          <a:xfrm>
            <a:off x="4507900" y="682813"/>
            <a:ext cx="3266624" cy="1760125"/>
          </a:xfrm>
          <a:prstGeom prst="rect">
            <a:avLst/>
          </a:prstGeom>
          <a:noFill/>
          <a:ln>
            <a:noFill/>
          </a:ln>
        </p:spPr>
      </p:pic>
      <p:pic>
        <p:nvPicPr>
          <p:cNvPr descr="Linear Regression model sample illustration | Download Scientific Diagram" id="97" name="Google Shape;97;p18"/>
          <p:cNvPicPr preferRelativeResize="0"/>
          <p:nvPr/>
        </p:nvPicPr>
        <p:blipFill>
          <a:blip r:embed="rId6">
            <a:alphaModFix/>
          </a:blip>
          <a:stretch>
            <a:fillRect/>
          </a:stretch>
        </p:blipFill>
        <p:spPr>
          <a:xfrm>
            <a:off x="880100" y="2847875"/>
            <a:ext cx="2833200" cy="2182525"/>
          </a:xfrm>
          <a:prstGeom prst="rect">
            <a:avLst/>
          </a:prstGeom>
          <a:noFill/>
          <a:ln>
            <a:noFill/>
          </a:ln>
        </p:spPr>
      </p:pic>
      <p:pic>
        <p:nvPicPr>
          <p:cNvPr descr="Association Rules and the Apriori Algorithm: A Tutorial - KDnuggets" id="98" name="Google Shape;98;p18"/>
          <p:cNvPicPr preferRelativeResize="0"/>
          <p:nvPr/>
        </p:nvPicPr>
        <p:blipFill>
          <a:blip r:embed="rId7">
            <a:alphaModFix/>
          </a:blip>
          <a:stretch>
            <a:fillRect/>
          </a:stretch>
        </p:blipFill>
        <p:spPr>
          <a:xfrm>
            <a:off x="4847863" y="2847875"/>
            <a:ext cx="2586696" cy="2182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104" name="Google Shape;104;p19"/>
          <p:cNvSpPr txBox="1"/>
          <p:nvPr/>
        </p:nvSpPr>
        <p:spPr>
          <a:xfrm>
            <a:off x="352050" y="371575"/>
            <a:ext cx="80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In recent years, rapid developments in genomics and proteomics have generated a large amount of biological data. Drawing conclusions from these data requires sophisticated computational analyses.</a:t>
            </a:r>
            <a:endParaRPr sz="1100">
              <a:solidFill>
                <a:schemeClr val="dk1"/>
              </a:solidFill>
            </a:endParaRPr>
          </a:p>
        </p:txBody>
      </p:sp>
      <p:pic>
        <p:nvPicPr>
          <p:cNvPr descr="Formatting biological big data for modern machine learning in drug  discovery | Structural Bioinformatics and Network Biology Group" id="105" name="Google Shape;105;p19"/>
          <p:cNvPicPr preferRelativeResize="0"/>
          <p:nvPr/>
        </p:nvPicPr>
        <p:blipFill>
          <a:blip r:embed="rId4">
            <a:alphaModFix/>
          </a:blip>
          <a:stretch>
            <a:fillRect/>
          </a:stretch>
        </p:blipFill>
        <p:spPr>
          <a:xfrm>
            <a:off x="469375" y="1134300"/>
            <a:ext cx="4572000" cy="3000375"/>
          </a:xfrm>
          <a:prstGeom prst="rect">
            <a:avLst/>
          </a:prstGeom>
          <a:noFill/>
          <a:ln>
            <a:noFill/>
          </a:ln>
        </p:spPr>
      </p:pic>
      <p:sp>
        <p:nvSpPr>
          <p:cNvPr id="106" name="Google Shape;106;p19"/>
          <p:cNvSpPr txBox="1"/>
          <p:nvPr/>
        </p:nvSpPr>
        <p:spPr>
          <a:xfrm>
            <a:off x="5739975" y="2080388"/>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Bioinformatics can be defined as the application of computer technology to the management of biological information. Bioinformatics is the science of storing, extracting, organizing, analyzing, interpreting and utilizing information from biological sequences and molecules.</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112" name="Google Shape;112;p20"/>
          <p:cNvSpPr txBox="1"/>
          <p:nvPr>
            <p:ph type="ctrTitle"/>
          </p:nvPr>
        </p:nvSpPr>
        <p:spPr>
          <a:xfrm>
            <a:off x="311700" y="204125"/>
            <a:ext cx="85206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400"/>
              <a:t>Sequence Analysis</a:t>
            </a:r>
            <a:endParaRPr sz="2400"/>
          </a:p>
        </p:txBody>
      </p:sp>
      <p:sp>
        <p:nvSpPr>
          <p:cNvPr id="113" name="Google Shape;113;p20"/>
          <p:cNvSpPr txBox="1"/>
          <p:nvPr/>
        </p:nvSpPr>
        <p:spPr>
          <a:xfrm>
            <a:off x="311700" y="4400350"/>
            <a:ext cx="83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Sequence analysis is the most primitive operation in computational biology. This operation consists of finding which part of the biological sequences are alike and which part differs during medical analysis and genome mapping processes. </a:t>
            </a:r>
            <a:endParaRPr sz="1100">
              <a:solidFill>
                <a:schemeClr val="dk1"/>
              </a:solidFill>
            </a:endParaRPr>
          </a:p>
        </p:txBody>
      </p:sp>
      <p:pic>
        <p:nvPicPr>
          <p:cNvPr descr="SGPL1 sequence analysis. a Nucleotide sequence alignment of the main... |  Download Scientific Diagram" id="114" name="Google Shape;114;p20"/>
          <p:cNvPicPr preferRelativeResize="0"/>
          <p:nvPr/>
        </p:nvPicPr>
        <p:blipFill rotWithShape="1">
          <a:blip r:embed="rId4">
            <a:alphaModFix/>
          </a:blip>
          <a:srcRect b="46839" l="0" r="0" t="0"/>
          <a:stretch/>
        </p:blipFill>
        <p:spPr>
          <a:xfrm>
            <a:off x="1739325" y="913075"/>
            <a:ext cx="5446650" cy="343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mt="25000"/>
          </a:blip>
          <a:stretch>
            <a:fillRect/>
          </a:stretch>
        </p:blipFill>
        <p:spPr>
          <a:xfrm>
            <a:off x="0" y="0"/>
            <a:ext cx="9144003" cy="5143500"/>
          </a:xfrm>
          <a:prstGeom prst="rect">
            <a:avLst/>
          </a:prstGeom>
          <a:noFill/>
          <a:ln>
            <a:noFill/>
          </a:ln>
        </p:spPr>
      </p:pic>
      <p:sp>
        <p:nvSpPr>
          <p:cNvPr id="120" name="Google Shape;120;p21"/>
          <p:cNvSpPr txBox="1"/>
          <p:nvPr>
            <p:ph type="ctrTitle"/>
          </p:nvPr>
        </p:nvSpPr>
        <p:spPr>
          <a:xfrm>
            <a:off x="311700" y="204125"/>
            <a:ext cx="8520600" cy="554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sz="2400"/>
              <a:t>Analysis of Gene - Protein expression</a:t>
            </a:r>
            <a:endParaRPr sz="2400"/>
          </a:p>
        </p:txBody>
      </p:sp>
      <p:sp>
        <p:nvSpPr>
          <p:cNvPr id="121" name="Google Shape;121;p21"/>
          <p:cNvSpPr txBox="1"/>
          <p:nvPr/>
        </p:nvSpPr>
        <p:spPr>
          <a:xfrm>
            <a:off x="311700" y="4283025"/>
            <a:ext cx="830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Gene expression is measured in many ways including mRNA and protein expression, however protein expression is one of the best clues of actual gene activity since proteins are usually final catalysts of cell activity.</a:t>
            </a:r>
            <a:endParaRPr sz="1000">
              <a:solidFill>
                <a:schemeClr val="dk1"/>
              </a:solidFill>
            </a:endParaRPr>
          </a:p>
        </p:txBody>
      </p:sp>
      <p:pic>
        <p:nvPicPr>
          <p:cNvPr descr="Protein expression analysis. (A) Functional annotation of... | Download  Scientific Diagram" id="122" name="Google Shape;122;p21"/>
          <p:cNvPicPr preferRelativeResize="0"/>
          <p:nvPr/>
        </p:nvPicPr>
        <p:blipFill>
          <a:blip r:embed="rId4">
            <a:alphaModFix/>
          </a:blip>
          <a:stretch>
            <a:fillRect/>
          </a:stretch>
        </p:blipFill>
        <p:spPr>
          <a:xfrm>
            <a:off x="311700" y="1352059"/>
            <a:ext cx="3686250" cy="2454450"/>
          </a:xfrm>
          <a:prstGeom prst="rect">
            <a:avLst/>
          </a:prstGeom>
          <a:noFill/>
          <a:ln>
            <a:noFill/>
          </a:ln>
        </p:spPr>
      </p:pic>
      <p:pic>
        <p:nvPicPr>
          <p:cNvPr descr="Gene expression - Wikipedia" id="123" name="Google Shape;123;p21"/>
          <p:cNvPicPr preferRelativeResize="0"/>
          <p:nvPr/>
        </p:nvPicPr>
        <p:blipFill>
          <a:blip r:embed="rId5">
            <a:alphaModFix/>
          </a:blip>
          <a:stretch>
            <a:fillRect/>
          </a:stretch>
        </p:blipFill>
        <p:spPr>
          <a:xfrm>
            <a:off x="4223750" y="1352075"/>
            <a:ext cx="4195550" cy="245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